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560880"/>
            <a:ext cx="9070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F359B1-1A93-43FF-99C2-4BE0B4B2C51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560880"/>
            <a:ext cx="9070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E2A5F8-CCA5-4C01-BB3F-E2D35CAB529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560880"/>
            <a:ext cx="9070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1E0CC7-CF3D-4A59-B65B-7D77C1C94C88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85560"/>
            <a:ext cx="90705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2CA127C-7BF1-4A06-BD56-8C7F3C70DA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560880"/>
            <a:ext cx="9070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BE70C1-C2DC-416A-8D43-19A9A2A83D15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no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nos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Core (all BRCs)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2743200" y="1371960"/>
            <a:ext cx="5485680" cy="3656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core </a:t>
            </a:r>
            <a:r>
              <a:rPr b="1" i="1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vs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. 60% threshold cut-off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014840" y="1326600"/>
            <a:ext cx="3840120" cy="384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5129640" y="1326600"/>
            <a:ext cx="3840120" cy="3840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85560"/>
            <a:ext cx="90705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Extra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143000" y="1326600"/>
            <a:ext cx="3840480" cy="384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5146920" y="1326600"/>
            <a:ext cx="3840480" cy="3840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85560"/>
            <a:ext cx="90705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Take aways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Microbial core between BRCs are quite different regardless of crop – </a:t>
            </a:r>
            <a:r>
              <a:rPr b="0" i="1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site and ontology matters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Crops grown in same site/environment share microbial core – crops are more similar within sites than between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Core or non-core taxa tell the same story regardless of how se define “core”.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Core (all BRCs)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732600" y="1099080"/>
            <a:ext cx="2009520" cy="9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NMDS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5" name=""/>
          <p:cNvGrpSpPr/>
          <p:nvPr/>
        </p:nvGrpSpPr>
        <p:grpSpPr>
          <a:xfrm>
            <a:off x="1066680" y="2017800"/>
            <a:ext cx="7619040" cy="3467520"/>
            <a:chOff x="1066680" y="2017800"/>
            <a:chExt cx="7619040" cy="3467520"/>
          </a:xfrm>
        </p:grpSpPr>
        <p:pic>
          <p:nvPicPr>
            <p:cNvPr id="26" name="" descr=""/>
            <p:cNvPicPr/>
            <p:nvPr/>
          </p:nvPicPr>
          <p:blipFill>
            <a:blip r:embed="rId1"/>
            <a:stretch/>
          </p:blipFill>
          <p:spPr>
            <a:xfrm>
              <a:off x="1066680" y="2017800"/>
              <a:ext cx="3775680" cy="3466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7" name="" descr=""/>
            <p:cNvPicPr/>
            <p:nvPr/>
          </p:nvPicPr>
          <p:blipFill>
            <a:blip r:embed="rId2"/>
            <a:stretch/>
          </p:blipFill>
          <p:spPr>
            <a:xfrm>
              <a:off x="4910040" y="2018880"/>
              <a:ext cx="3775680" cy="34664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Non-Core (all BRCs)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ubTitle"/>
          </p:nvPr>
        </p:nvSpPr>
        <p:spPr>
          <a:xfrm>
            <a:off x="732600" y="1099080"/>
            <a:ext cx="2009520" cy="9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NMDS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0" name=""/>
          <p:cNvGrpSpPr/>
          <p:nvPr/>
        </p:nvGrpSpPr>
        <p:grpSpPr>
          <a:xfrm>
            <a:off x="1069920" y="2021760"/>
            <a:ext cx="7543800" cy="3464640"/>
            <a:chOff x="1069920" y="2021760"/>
            <a:chExt cx="7543800" cy="3464640"/>
          </a:xfrm>
        </p:grpSpPr>
        <p:pic>
          <p:nvPicPr>
            <p:cNvPr id="31" name="" descr=""/>
            <p:cNvPicPr/>
            <p:nvPr/>
          </p:nvPicPr>
          <p:blipFill>
            <a:blip r:embed="rId1"/>
            <a:stretch/>
          </p:blipFill>
          <p:spPr>
            <a:xfrm>
              <a:off x="1069920" y="2021760"/>
              <a:ext cx="3729240" cy="3464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2" name="" descr=""/>
            <p:cNvPicPr/>
            <p:nvPr/>
          </p:nvPicPr>
          <p:blipFill>
            <a:blip r:embed="rId2"/>
            <a:stretch/>
          </p:blipFill>
          <p:spPr>
            <a:xfrm>
              <a:off x="4884480" y="2021760"/>
              <a:ext cx="3729240" cy="3464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Core (all BRCs)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ubTitle"/>
          </p:nvPr>
        </p:nvSpPr>
        <p:spPr>
          <a:xfrm>
            <a:off x="732600" y="1099080"/>
            <a:ext cx="2009520" cy="9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PCoA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4885560" y="2020680"/>
            <a:ext cx="3728160" cy="3465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1069920" y="2020680"/>
            <a:ext cx="3728160" cy="346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Non-Core (all BRCs)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ubTitle"/>
          </p:nvPr>
        </p:nvSpPr>
        <p:spPr>
          <a:xfrm>
            <a:off x="732600" y="1099080"/>
            <a:ext cx="2009520" cy="9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PCoA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069920" y="2025360"/>
            <a:ext cx="3656520" cy="346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4812120" y="2020680"/>
            <a:ext cx="3656520" cy="3461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core </a:t>
            </a:r>
            <a:r>
              <a:rPr b="1" i="1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vs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. 60% threshold cut-off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5073480" y="1326600"/>
            <a:ext cx="3841560" cy="384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1016280" y="1326600"/>
            <a:ext cx="3828240" cy="3828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core </a:t>
            </a:r>
            <a:r>
              <a:rPr b="1" i="1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vs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. 60% threshold cut-off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014840" y="1326600"/>
            <a:ext cx="3840120" cy="384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5129640" y="1326600"/>
            <a:ext cx="3840120" cy="3840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core </a:t>
            </a:r>
            <a:r>
              <a:rPr b="1" i="1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vs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. 60% threshold cut-off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5129640" y="1326600"/>
            <a:ext cx="3840120" cy="384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014840" y="1326600"/>
            <a:ext cx="3840120" cy="3840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5000"/>
            <a:ext cx="9070560" cy="94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Bray-Curtis core </a:t>
            </a:r>
            <a:r>
              <a:rPr b="1" i="1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vs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Open Sans"/>
              </a:rPr>
              <a:t>. 60% threshold cut-off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5129640" y="1326600"/>
            <a:ext cx="3840120" cy="384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1014840" y="1326600"/>
            <a:ext cx="3840120" cy="3840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Application>LibreOffice/25.2.2.2$Linux_X86_64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2025-03-27T14:57:12Z</dcterms:created>
  <dc:creator>Bolívar Aponte Rolón</dc:creator>
  <dc:description/>
  <dc:language>en-US</dc:language>
  <cp:lastModifiedBy>Bolívar Aponte Rolón</cp:lastModifiedBy>
  <dcterms:modified xsi:type="dcterms:W3CDTF">2025-04-10T10:22:39Z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